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359" r:id="rId3"/>
    <p:sldId id="311" r:id="rId4"/>
    <p:sldId id="271" r:id="rId5"/>
    <p:sldId id="365" r:id="rId6"/>
    <p:sldId id="273" r:id="rId7"/>
    <p:sldId id="336" r:id="rId8"/>
    <p:sldId id="369" r:id="rId9"/>
    <p:sldId id="372" r:id="rId10"/>
    <p:sldId id="3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3428" autoAdjust="0"/>
  </p:normalViewPr>
  <p:slideViewPr>
    <p:cSldViewPr snapToGrid="0">
      <p:cViewPr varScale="1">
        <p:scale>
          <a:sx n="101" d="100"/>
          <a:sy n="101" d="100"/>
        </p:scale>
        <p:origin x="200" y="2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7645E-D5B6-4C2B-9906-19C3C07B0644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5FFE5-EEAE-436A-9136-5CB8618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tiff"/><Relationship Id="rId1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wesslen" TargetMode="External"/><Relationship Id="rId4" Type="http://schemas.openxmlformats.org/officeDocument/2006/relationships/hyperlink" Target="https://wesslen.github.io/fall2017-rworkshops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mojitracker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netlivestat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Computer-Assisted Text Analysis for Social </a:t>
            </a:r>
            <a:r>
              <a:rPr 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Sciences</a:t>
            </a:r>
            <a:endParaRPr lang="en-US" sz="1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Ryan </a:t>
            </a:r>
            <a:r>
              <a:rPr lang="en-US" sz="3600" dirty="0" smtClean="0"/>
              <a:t>Wesslen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48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0" y="1437484"/>
            <a:ext cx="4729956" cy="283202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helpful Materials &amp; code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69099" y="1016848"/>
            <a:ext cx="2654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wesslen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38601" y="6329348"/>
            <a:ext cx="445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wesslen.github.io</a:t>
            </a:r>
            <a:r>
              <a:rPr lang="en-US" dirty="0">
                <a:hlinkClick r:id="rId4"/>
              </a:rPr>
              <a:t>/fall2017-rworkshops/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64" b="-1"/>
          <a:stretch/>
        </p:blipFill>
        <p:spPr>
          <a:xfrm>
            <a:off x="8059817" y="3580598"/>
            <a:ext cx="3810969" cy="2722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16638" y="3488998"/>
            <a:ext cx="1602248" cy="68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6638" y="2011255"/>
            <a:ext cx="1707562" cy="65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69" y="1156432"/>
            <a:ext cx="2622416" cy="16697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3124200" y="1972803"/>
            <a:ext cx="1850969" cy="239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84623" y="4146617"/>
            <a:ext cx="82352" cy="28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80854" y="4178300"/>
            <a:ext cx="229031" cy="439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12" y="4434130"/>
            <a:ext cx="3451570" cy="1891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/>
          <a:srcRect r="2815"/>
          <a:stretch/>
        </p:blipFill>
        <p:spPr>
          <a:xfrm>
            <a:off x="4009885" y="4316233"/>
            <a:ext cx="2979228" cy="2432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225" y="1907245"/>
            <a:ext cx="2317667" cy="2278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/>
          <p:cNvSpPr/>
          <p:nvPr/>
        </p:nvSpPr>
        <p:spPr>
          <a:xfrm>
            <a:off x="3124200" y="2698308"/>
            <a:ext cx="1663700" cy="68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24200" y="3490388"/>
            <a:ext cx="1663700" cy="68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9" idx="1"/>
          </p:cNvCxnSpPr>
          <p:nvPr/>
        </p:nvCxnSpPr>
        <p:spPr>
          <a:xfrm>
            <a:off x="4787900" y="2979641"/>
            <a:ext cx="805325" cy="66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285" y="1131698"/>
            <a:ext cx="1571533" cy="2357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8653" y="1156432"/>
            <a:ext cx="1777354" cy="23325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/>
          <a:srcRect l="24284" t="10473"/>
          <a:stretch/>
        </p:blipFill>
        <p:spPr>
          <a:xfrm>
            <a:off x="5520084" y="4617890"/>
            <a:ext cx="1698060" cy="1577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0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Words, words, words…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77900" y="611871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http://www.internetlivestats.com/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5593" y="6088961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http://emojitracker.com/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0" y="1462652"/>
            <a:ext cx="5584420" cy="4480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612" y="1365107"/>
            <a:ext cx="5310076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analysis methods</a:t>
            </a:r>
            <a:endParaRPr lang="en-US" sz="3600" dirty="0"/>
          </a:p>
        </p:txBody>
      </p:sp>
      <p:sp>
        <p:nvSpPr>
          <p:cNvPr id="5" name="CustomShape 2"/>
          <p:cNvSpPr/>
          <p:nvPr/>
        </p:nvSpPr>
        <p:spPr>
          <a:xfrm>
            <a:off x="4966320" y="1314874"/>
            <a:ext cx="2400840" cy="57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spc="-1">
                <a:uFill>
                  <a:solidFill>
                    <a:srgbClr val="FFFFFF"/>
                  </a:solidFill>
                </a:uFill>
                <a:latin typeface="+mj-lt"/>
              </a:rPr>
              <a:t>Text Analysis</a:t>
            </a:r>
            <a:endParaRPr lang="en-US" spc="-1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" name="CustomShape 3"/>
          <p:cNvSpPr/>
          <p:nvPr/>
        </p:nvSpPr>
        <p:spPr>
          <a:xfrm flipH="1">
            <a:off x="3765550" y="1919474"/>
            <a:ext cx="1054100" cy="7601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8" name="CustomShape 5"/>
          <p:cNvSpPr/>
          <p:nvPr/>
        </p:nvSpPr>
        <p:spPr>
          <a:xfrm>
            <a:off x="1178400" y="2755900"/>
            <a:ext cx="2400840" cy="1387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Qualitative Analysis </a:t>
            </a:r>
            <a:b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(Human coding, Dictionaries)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4833220" y="2828540"/>
            <a:ext cx="2539130" cy="821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Count-based </a:t>
            </a:r>
            <a:b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(Bag-of-words, vector space)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6151700" y="3757130"/>
            <a:ext cx="820080" cy="59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8"/>
          <p:cNvSpPr/>
          <p:nvPr/>
        </p:nvSpPr>
        <p:spPr>
          <a:xfrm flipH="1">
            <a:off x="5182220" y="3757130"/>
            <a:ext cx="715320" cy="66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9"/>
          <p:cNvSpPr/>
          <p:nvPr/>
        </p:nvSpPr>
        <p:spPr>
          <a:xfrm>
            <a:off x="6255740" y="4474610"/>
            <a:ext cx="19875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Unsupervised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" name="CustomShape 10"/>
          <p:cNvSpPr/>
          <p:nvPr/>
        </p:nvSpPr>
        <p:spPr>
          <a:xfrm>
            <a:off x="3795140" y="4498010"/>
            <a:ext cx="19875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>
                <a:uFill>
                  <a:solidFill>
                    <a:srgbClr val="FFFFFF"/>
                  </a:solidFill>
                </a:uFill>
                <a:latin typeface="+mj-lt"/>
              </a:rPr>
              <a:t>Supervised</a:t>
            </a:r>
            <a:endParaRPr lang="en-US" spc="-1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4" name="CustomShape 11"/>
          <p:cNvSpPr/>
          <p:nvPr/>
        </p:nvSpPr>
        <p:spPr>
          <a:xfrm>
            <a:off x="6183380" y="5552090"/>
            <a:ext cx="22017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Topic Modeling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5" name="CustomShape 12"/>
          <p:cNvSpPr/>
          <p:nvPr/>
        </p:nvSpPr>
        <p:spPr>
          <a:xfrm>
            <a:off x="84371" y="6127953"/>
            <a:ext cx="5962650" cy="568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Overgeneralization for illustrative purposes </a:t>
            </a:r>
            <a:b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(e.g., omits word embedding, deep learning)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" name="CustomShape 13"/>
          <p:cNvSpPr/>
          <p:nvPr/>
        </p:nvSpPr>
        <p:spPr>
          <a:xfrm>
            <a:off x="7242140" y="5061770"/>
            <a:ext cx="360" cy="35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" name="Picture 4"/>
          <p:cNvPicPr/>
          <p:nvPr/>
        </p:nvPicPr>
        <p:blipFill>
          <a:blip r:embed="rId2"/>
          <a:stretch/>
        </p:blipFill>
        <p:spPr>
          <a:xfrm>
            <a:off x="8317810" y="3867685"/>
            <a:ext cx="3060000" cy="639720"/>
          </a:xfrm>
          <a:prstGeom prst="rect">
            <a:avLst/>
          </a:prstGeom>
          <a:ln>
            <a:noFill/>
          </a:ln>
        </p:spPr>
      </p:pic>
      <p:pic>
        <p:nvPicPr>
          <p:cNvPr id="18" name="Picture 2"/>
          <p:cNvPicPr/>
          <p:nvPr/>
        </p:nvPicPr>
        <p:blipFill>
          <a:blip r:embed="rId3"/>
          <a:stretch/>
        </p:blipFill>
        <p:spPr>
          <a:xfrm>
            <a:off x="8587140" y="4172241"/>
            <a:ext cx="2724840" cy="749520"/>
          </a:xfrm>
          <a:prstGeom prst="rect">
            <a:avLst/>
          </a:prstGeom>
          <a:ln>
            <a:noFill/>
          </a:ln>
        </p:spPr>
      </p:pic>
      <p:pic>
        <p:nvPicPr>
          <p:cNvPr id="19" name="Picture 7"/>
          <p:cNvPicPr/>
          <p:nvPr/>
        </p:nvPicPr>
        <p:blipFill>
          <a:blip r:embed="rId4"/>
          <a:stretch/>
        </p:blipFill>
        <p:spPr>
          <a:xfrm>
            <a:off x="8911140" y="4543941"/>
            <a:ext cx="2675880" cy="755640"/>
          </a:xfrm>
          <a:prstGeom prst="rect">
            <a:avLst/>
          </a:prstGeom>
          <a:ln>
            <a:noFill/>
          </a:ln>
        </p:spPr>
      </p:pic>
      <p:pic>
        <p:nvPicPr>
          <p:cNvPr id="20" name="Picture 11"/>
          <p:cNvPicPr/>
          <p:nvPr/>
        </p:nvPicPr>
        <p:blipFill>
          <a:blip r:embed="rId5"/>
          <a:stretch/>
        </p:blipFill>
        <p:spPr>
          <a:xfrm>
            <a:off x="9070260" y="4832930"/>
            <a:ext cx="2840760" cy="755640"/>
          </a:xfrm>
          <a:prstGeom prst="rect">
            <a:avLst/>
          </a:prstGeom>
          <a:ln>
            <a:noFill/>
          </a:ln>
        </p:spPr>
      </p:pic>
      <p:sp>
        <p:nvSpPr>
          <p:cNvPr id="22" name="CustomShape 14"/>
          <p:cNvSpPr/>
          <p:nvPr/>
        </p:nvSpPr>
        <p:spPr>
          <a:xfrm>
            <a:off x="9070260" y="6393046"/>
            <a:ext cx="3384260" cy="464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NLP Graphics by Dan </a:t>
            </a:r>
            <a:r>
              <a:rPr lang="en-US" sz="16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Jurafsky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3" name="CustomShape 5"/>
          <p:cNvSpPr/>
          <p:nvPr/>
        </p:nvSpPr>
        <p:spPr>
          <a:xfrm>
            <a:off x="8813403" y="2821076"/>
            <a:ext cx="2400840" cy="821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Natural Language Processing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4" name="CustomShape 4"/>
          <p:cNvSpPr/>
          <p:nvPr/>
        </p:nvSpPr>
        <p:spPr>
          <a:xfrm>
            <a:off x="7583310" y="1939013"/>
            <a:ext cx="1097140" cy="7837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3"/>
          <p:cNvSpPr/>
          <p:nvPr/>
        </p:nvSpPr>
        <p:spPr>
          <a:xfrm>
            <a:off x="6003890" y="2083620"/>
            <a:ext cx="360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236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of Topic modeling</a:t>
            </a:r>
            <a:endParaRPr lang="en-US" sz="3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208579" y="1123116"/>
            <a:ext cx="8076770" cy="5540454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0583523" y="6363812"/>
            <a:ext cx="1489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uFill>
                  <a:solidFill>
                    <a:srgbClr val="FFFFFF"/>
                  </a:solidFill>
                </a:uFill>
                <a:latin typeface="+mj-lt"/>
              </a:rPr>
              <a:t>Pablo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Barberá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7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50" y="308225"/>
            <a:ext cx="10972799" cy="662683"/>
          </a:xfrm>
        </p:spPr>
        <p:txBody>
          <a:bodyPr>
            <a:noAutofit/>
          </a:bodyPr>
          <a:lstStyle/>
          <a:p>
            <a:r>
              <a:rPr lang="en-US" sz="36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Count-based: Bag 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words assumption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282289"/>
            <a:ext cx="8401050" cy="51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LSA &amp; LDA: matrix factorization</a:t>
            </a:r>
            <a:endParaRPr lang="en-US" sz="3600" dirty="0"/>
          </a:p>
        </p:txBody>
      </p:sp>
      <p:pic>
        <p:nvPicPr>
          <p:cNvPr id="6" name="Content Placeholder 5"/>
          <p:cNvPicPr/>
          <p:nvPr/>
        </p:nvPicPr>
        <p:blipFill>
          <a:blip r:embed="rId2"/>
          <a:srcRect b="63228"/>
          <a:stretch/>
        </p:blipFill>
        <p:spPr>
          <a:xfrm>
            <a:off x="1287536" y="1238876"/>
            <a:ext cx="9564800" cy="197145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83" y="3210326"/>
            <a:ext cx="9565453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analysis for social scientists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9" y="1176825"/>
            <a:ext cx="8664351" cy="5467794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10016489" y="6376557"/>
            <a:ext cx="2175511" cy="26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Quinn et al. </a:t>
            </a:r>
            <a:r>
              <a:rPr lang="en-US" sz="2000" spc="-1" dirty="0" smtClean="0">
                <a:uFill>
                  <a:solidFill>
                    <a:srgbClr val="FFFFFF"/>
                  </a:solidFill>
                </a:uFill>
                <a:latin typeface="+mj-lt"/>
              </a:rPr>
              <a:t>(2010)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09301" y="4419600"/>
            <a:ext cx="800100" cy="1397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92159" y="4240937"/>
            <a:ext cx="2434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Topic Models have low pre/analysis costs, but can take time/effort to interpret...</a:t>
            </a:r>
          </a:p>
          <a:p>
            <a:endParaRPr lang="en-US" dirty="0"/>
          </a:p>
          <a:p>
            <a:r>
              <a:rPr lang="en-US" dirty="0" smtClean="0"/>
              <a:t>Need for visualizations!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48" y="232474"/>
            <a:ext cx="5435743" cy="662683"/>
          </a:xfrm>
        </p:spPr>
        <p:txBody>
          <a:bodyPr>
            <a:noAutofit/>
          </a:bodyPr>
          <a:lstStyle/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Topic-oriented: chuang et al.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(2012)</a:t>
            </a:r>
            <a:endParaRPr lang="en-US" sz="20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25165" y="1046659"/>
            <a:ext cx="4651590" cy="2034527"/>
          </a:xfrm>
          <a:prstGeom prst="rect">
            <a:avLst/>
          </a:prstGeom>
          <a:ln>
            <a:noFill/>
          </a:ln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680200" y="1046659"/>
            <a:ext cx="4762644" cy="2152471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 bwMode="black">
          <a:xfrm>
            <a:off x="6356350" y="273979"/>
            <a:ext cx="5410343" cy="57967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Hierarchical: dou et al. (2011)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55" y="4203701"/>
            <a:ext cx="4610100" cy="23684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441949" y="3352608"/>
            <a:ext cx="5410343" cy="57967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oriented: dou et al. (2012)</a:t>
            </a:r>
            <a:endParaRPr lang="en-US" sz="2000" dirty="0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316465" y="4076395"/>
            <a:ext cx="3719835" cy="2495778"/>
          </a:xfrm>
          <a:prstGeom prst="rect">
            <a:avLst/>
          </a:prstGeom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 bwMode="black">
          <a:xfrm>
            <a:off x="6356350" y="3352608"/>
            <a:ext cx="5410343" cy="57967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based: wang et al. (2016)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1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 of the iceberg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3" y="1443153"/>
            <a:ext cx="6908677" cy="50355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56600" y="1073821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Recent Advances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47000" y="1443153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Word Embedding (Word2Vec</a:t>
            </a:r>
            <a:r>
              <a:rPr lang="en-US" smtClean="0"/>
              <a:t>, GloVe)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77007" y="3886200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Deep Learning (RNN/LSTM)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71" y="4355033"/>
            <a:ext cx="2410912" cy="1937817"/>
          </a:xfrm>
          <a:prstGeom prst="rect">
            <a:avLst/>
          </a:prstGeom>
        </p:spPr>
      </p:pic>
      <p:sp>
        <p:nvSpPr>
          <p:cNvPr id="19" name="CustomShape 2"/>
          <p:cNvSpPr/>
          <p:nvPr/>
        </p:nvSpPr>
        <p:spPr>
          <a:xfrm>
            <a:off x="4194285" y="6069427"/>
            <a:ext cx="3070776" cy="394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smtClean="0">
                <a:uFill>
                  <a:solidFill>
                    <a:srgbClr val="FFFFFF"/>
                  </a:solidFill>
                </a:uFill>
                <a:latin typeface="+mj-lt"/>
              </a:rPr>
              <a:t>Grimmer &amp; Stewart (2013)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0" name="CustomShape 2"/>
          <p:cNvSpPr/>
          <p:nvPr/>
        </p:nvSpPr>
        <p:spPr>
          <a:xfrm>
            <a:off x="9925050" y="6292850"/>
            <a:ext cx="2438400" cy="444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 err="1" smtClean="0">
                <a:uFill>
                  <a:solidFill>
                    <a:srgbClr val="FFFFFF"/>
                  </a:solidFill>
                </a:uFill>
                <a:latin typeface="+mj-lt"/>
              </a:rPr>
              <a:t>Karpathy</a:t>
            </a:r>
            <a:r>
              <a:rPr lang="en-US" sz="2000" spc="-1" dirty="0" smtClean="0">
                <a:uFill>
                  <a:solidFill>
                    <a:srgbClr val="FFFFFF"/>
                  </a:solidFill>
                </a:uFill>
                <a:latin typeface="+mj-lt"/>
              </a:rPr>
              <a:t> (2015)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165" y="1915398"/>
            <a:ext cx="4381942" cy="16450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593" y="4478954"/>
            <a:ext cx="1950514" cy="15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2928</TotalTime>
  <Words>171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Gill Sans MT</vt:lpstr>
      <vt:lpstr>Arial</vt:lpstr>
      <vt:lpstr>Parcel</vt:lpstr>
      <vt:lpstr>Computer-Assisted Text Analysis for Social Sciences</vt:lpstr>
      <vt:lpstr>Words, words, words…</vt:lpstr>
      <vt:lpstr>text analysis methods</vt:lpstr>
      <vt:lpstr>Intuition of Topic modeling</vt:lpstr>
      <vt:lpstr>Count-based: Bag of words assumption</vt:lpstr>
      <vt:lpstr>LSA &amp; LDA: matrix factorization</vt:lpstr>
      <vt:lpstr>Text analysis for social scientists</vt:lpstr>
      <vt:lpstr>Topic-oriented: chuang et al. (2012)</vt:lpstr>
      <vt:lpstr>tip of the iceberg</vt:lpstr>
      <vt:lpstr>helpful Materials &amp; code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seminar</dc:title>
  <dc:creator>Ryan Wesslen</dc:creator>
  <cp:lastModifiedBy>Wesslen, Ryan</cp:lastModifiedBy>
  <cp:revision>102</cp:revision>
  <dcterms:created xsi:type="dcterms:W3CDTF">2017-04-16T14:21:36Z</dcterms:created>
  <dcterms:modified xsi:type="dcterms:W3CDTF">2018-02-22T18:02:14Z</dcterms:modified>
</cp:coreProperties>
</file>